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11/10/2022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5264" y="2355670"/>
            <a:ext cx="10468864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there differences in pupil  response to a light stimulus between Marijuana daily, occasional and non-Users?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4502330"/>
            <a:ext cx="10472928" cy="4788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Suni Godbole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F1F-3B5D-E95A-6A7C-C6B1B4D2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on Scalar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DD46-2CDA-CDC3-630E-019C87EFC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FoSR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8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FE63-856A-438D-7CF4-D2643A22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3021"/>
            <a:ext cx="10972800" cy="1143000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E1B9B-991C-A874-F5FE-7AFA2AAA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" y="1725071"/>
            <a:ext cx="11788133" cy="2423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F96AE7-3C0E-1D12-C056-FCCAB2F0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0" y="4580960"/>
            <a:ext cx="5139159" cy="1493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118547-4C3F-CFDA-0C0A-60AB23FF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55" y="4580960"/>
            <a:ext cx="5903089" cy="17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182A-B918-455D-9E45-24EF1BC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Trajectories for Post &amp; WPD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E55C12F-72E8-8F5A-2CAF-30A30A4AC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3" y="2562225"/>
            <a:ext cx="11908793" cy="3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393BC-C32E-631C-FBEE-052EAA85EF6B}"/>
              </a:ext>
            </a:extLst>
          </p:cNvPr>
          <p:cNvSpPr txBox="1"/>
          <p:nvPr/>
        </p:nvSpPr>
        <p:spPr>
          <a:xfrm>
            <a:off x="1838325" y="6381750"/>
            <a:ext cx="657225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BB2AB-B8A5-1613-99CD-D16AC67A6625}"/>
              </a:ext>
            </a:extLst>
          </p:cNvPr>
          <p:cNvSpPr txBox="1"/>
          <p:nvPr/>
        </p:nvSpPr>
        <p:spPr>
          <a:xfrm>
            <a:off x="8420100" y="6305550"/>
            <a:ext cx="800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WPD</a:t>
            </a:r>
          </a:p>
        </p:txBody>
      </p:sp>
    </p:spTree>
    <p:extLst>
      <p:ext uri="{BB962C8B-B14F-4D97-AF65-F5344CB8AC3E}">
        <p14:creationId xmlns:p14="http://schemas.microsoft.com/office/powerpoint/2010/main" val="26893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2C1A-545B-5428-5744-34951FEC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60248"/>
            <a:ext cx="111823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 btw Occasional &amp; Non-Users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1190E4C-1377-2C50-620D-33D96648E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" y="2023403"/>
            <a:ext cx="12086493" cy="48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8101-7F53-A800-F7D6-A13E7A74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 dirty="0"/>
              <a:t>Differences btw Daily &amp; Non-Users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593E4-8A88-C4F0-8DDC-724998400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8" y="1908813"/>
            <a:ext cx="119538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8AA3-2665-1A38-4622-0DD75D10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6463"/>
            <a:ext cx="10972800" cy="1143000"/>
          </a:xfrm>
        </p:spPr>
        <p:txBody>
          <a:bodyPr/>
          <a:lstStyle/>
          <a:p>
            <a:r>
              <a:rPr lang="en-US" dirty="0"/>
              <a:t>Differences btw Daily &amp; Occasional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0599E32-BA0A-D846-8E93-F48B93F8C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" y="1923288"/>
            <a:ext cx="11834813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E01F-96AA-31D5-3181-BFDF0B6E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571500"/>
            <a:ext cx="12096750" cy="1143000"/>
          </a:xfrm>
        </p:spPr>
        <p:txBody>
          <a:bodyPr>
            <a:noAutofit/>
          </a:bodyPr>
          <a:lstStyle/>
          <a:p>
            <a:r>
              <a:rPr lang="en-US" sz="4400" dirty="0"/>
              <a:t>Mean Trajectories of Smokers &amp; Non-Smokers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E45CB-5291-5268-99A5-48A379CE757A}"/>
              </a:ext>
            </a:extLst>
          </p:cNvPr>
          <p:cNvSpPr txBox="1"/>
          <p:nvPr/>
        </p:nvSpPr>
        <p:spPr>
          <a:xfrm>
            <a:off x="485775" y="2714625"/>
            <a:ext cx="657225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A98A9-01A6-80D4-B5E0-7D5381DA6644}"/>
              </a:ext>
            </a:extLst>
          </p:cNvPr>
          <p:cNvSpPr txBox="1"/>
          <p:nvPr/>
        </p:nvSpPr>
        <p:spPr>
          <a:xfrm>
            <a:off x="414337" y="5238750"/>
            <a:ext cx="800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WPD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C31DAE4-5BEE-CBC4-AF26-E9EE3BA30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847088"/>
            <a:ext cx="9353549" cy="49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282C-9A0E-38E0-5CCF-49F879D4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btw Smoker &amp; Non-Smoker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0DDABF-29CC-15D4-E332-C935ADC27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81200"/>
            <a:ext cx="12001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1493520"/>
          </a:xfrm>
        </p:spPr>
        <p:txBody>
          <a:bodyPr/>
          <a:lstStyle/>
          <a:p>
            <a:r>
              <a:rPr lang="en-US" dirty="0"/>
              <a:t>Pupil size reflex to a light test is a potential test to determine if a person is under the influence of THC</a:t>
            </a:r>
          </a:p>
          <a:p>
            <a:pPr lvl="1"/>
            <a:r>
              <a:rPr lang="en-US" dirty="0"/>
              <a:t>Can it be used a field sobriety measure?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0D4588D-4A9A-6E45-CC4B-D67A8A1E4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54" y="2821953"/>
            <a:ext cx="4800171" cy="396937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1DF2E7D-C922-04D5-7EE8-F59D07F25B8C}"/>
              </a:ext>
            </a:extLst>
          </p:cNvPr>
          <p:cNvSpPr txBox="1">
            <a:spLocks/>
          </p:cNvSpPr>
          <p:nvPr/>
        </p:nvSpPr>
        <p:spPr>
          <a:xfrm>
            <a:off x="608668" y="3429000"/>
            <a:ext cx="6335486" cy="30937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Pupil light reflex</a:t>
            </a:r>
          </a:p>
          <a:p>
            <a:pPr lvl="1"/>
            <a:r>
              <a:rPr lang="en-US" dirty="0"/>
              <a:t>Unlike other behaviors that may be used for field sobriety measure, the pupil light reflex does not exhibit a susceptibility to tolerance.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FC20E-504E-C409-0319-29A70198BA95}"/>
              </a:ext>
            </a:extLst>
          </p:cNvPr>
          <p:cNvSpPr txBox="1"/>
          <p:nvPr/>
        </p:nvSpPr>
        <p:spPr>
          <a:xfrm>
            <a:off x="8937997" y="6587307"/>
            <a:ext cx="32540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https://www.sobereye.com/plr-references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51539"/>
            <a:ext cx="109728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94539"/>
            <a:ext cx="10972800" cy="4919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Participants self-identified as daily, occasional or non-user of marijuana</a:t>
            </a:r>
          </a:p>
          <a:p>
            <a:r>
              <a:rPr lang="en-US" dirty="0"/>
              <a:t>They participated in a variety of field sobriety measures, including a driving simulator and pupil light reflex test before and after consuming a marijuana (if they were daily or occasional users)</a:t>
            </a:r>
          </a:p>
          <a:p>
            <a:pPr lvl="1"/>
            <a:r>
              <a:rPr lang="en-US" dirty="0"/>
              <a:t>Non-user just spent similar time between tests in a quiet room (dark?)</a:t>
            </a:r>
          </a:p>
          <a:p>
            <a:r>
              <a:rPr lang="en-US" dirty="0"/>
              <a:t>84 individuals with pre- and post-consumption light reflex measures </a:t>
            </a:r>
          </a:p>
          <a:p>
            <a:pPr lvl="1"/>
            <a:r>
              <a:rPr lang="en-US" dirty="0"/>
              <a:t>Light reflex test</a:t>
            </a:r>
          </a:p>
          <a:p>
            <a:pPr lvl="2"/>
            <a:r>
              <a:rPr lang="en-US" dirty="0"/>
              <a:t>The light exposure time was variable between participants but unrelated to marijuana user category</a:t>
            </a:r>
          </a:p>
          <a:p>
            <a:pPr lvl="2"/>
            <a:r>
              <a:rPr lang="en-US" dirty="0"/>
              <a:t>Participants are fitted with goggles that allowed for a video recording of the eyes during the test</a:t>
            </a:r>
          </a:p>
          <a:p>
            <a:pPr lvl="3"/>
            <a:r>
              <a:rPr lang="en-US" dirty="0"/>
              <a:t>Individual images were processed with image analysis techniques to isolate the pupil and estimate it’s size. </a:t>
            </a:r>
          </a:p>
          <a:p>
            <a:pPr lvl="3"/>
            <a:r>
              <a:rPr lang="en-US" dirty="0"/>
              <a:t>The trajectory of the pupil size was used to define a start time for the light stimulus</a:t>
            </a:r>
          </a:p>
          <a:p>
            <a:pPr lvl="3"/>
            <a:r>
              <a:rPr lang="en-US" dirty="0"/>
              <a:t>Percent change was calculated from the start of the light stimulus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DBC1DA-6673-2581-72E4-90FA58DF04B1}"/>
              </a:ext>
            </a:extLst>
          </p:cNvPr>
          <p:cNvGrpSpPr/>
          <p:nvPr/>
        </p:nvGrpSpPr>
        <p:grpSpPr>
          <a:xfrm>
            <a:off x="139338" y="4880066"/>
            <a:ext cx="1384663" cy="1143000"/>
            <a:chOff x="148046" y="4366260"/>
            <a:chExt cx="1384663" cy="1143000"/>
          </a:xfrm>
        </p:grpSpPr>
        <p:sp>
          <p:nvSpPr>
            <p:cNvPr id="4" name="Star: 12 Points 3">
              <a:extLst>
                <a:ext uri="{FF2B5EF4-FFF2-40B4-BE49-F238E27FC236}">
                  <a16:creationId xmlns:a16="http://schemas.microsoft.com/office/drawing/2014/main" id="{DDEABA87-4F08-D4CC-357E-936FAE6553D4}"/>
                </a:ext>
              </a:extLst>
            </p:cNvPr>
            <p:cNvSpPr/>
            <p:nvPr/>
          </p:nvSpPr>
          <p:spPr>
            <a:xfrm>
              <a:off x="148046" y="4366260"/>
              <a:ext cx="1384663" cy="1143000"/>
            </a:xfrm>
            <a:prstGeom prst="star12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8CB38C-E570-FF7D-9256-1ADA625A11D8}"/>
                </a:ext>
              </a:extLst>
            </p:cNvPr>
            <p:cNvSpPr txBox="1"/>
            <p:nvPr/>
          </p:nvSpPr>
          <p:spPr>
            <a:xfrm>
              <a:off x="435429" y="4625839"/>
              <a:ext cx="8360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Ben’s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5FD49-35FB-365F-34CC-7E1FF052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2590"/>
            <a:ext cx="10972800" cy="1143000"/>
          </a:xfrm>
        </p:spPr>
        <p:txBody>
          <a:bodyPr/>
          <a:lstStyle/>
          <a:p>
            <a:r>
              <a:rPr lang="en-US" dirty="0"/>
              <a:t>Pupil Response Trajectories</a:t>
            </a:r>
          </a:p>
        </p:txBody>
      </p:sp>
      <p:pic>
        <p:nvPicPr>
          <p:cNvPr id="9" name="Picture 8" descr="A picture containing map, text, sheep&#10;&#10;Description automatically generated">
            <a:extLst>
              <a:ext uri="{FF2B5EF4-FFF2-40B4-BE49-F238E27FC236}">
                <a16:creationId xmlns:a16="http://schemas.microsoft.com/office/drawing/2014/main" id="{3EDDFA80-742E-BD99-A9A3-21C371D99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6" y="2055223"/>
            <a:ext cx="5640250" cy="4230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AED5D8C-9403-9DE5-FDC5-F60A3A14E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26" y="2140353"/>
            <a:ext cx="5526743" cy="41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0088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&amp; Within Person Difference (WPD) Trajectories</a:t>
            </a: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00BD3E-2F4E-A299-66BA-F120E677F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1888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fPCA</a:t>
            </a:r>
            <a:r>
              <a:rPr lang="en-US" dirty="0"/>
              <a:t> – post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6838FC4-4430-D706-5EB7-E01BD79D6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114425"/>
            <a:ext cx="7315200" cy="54864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62DAE06-C773-6F0F-9397-2D15B823F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4086225" cy="4389120"/>
          </a:xfrm>
        </p:spPr>
        <p:txBody>
          <a:bodyPr/>
          <a:lstStyle/>
          <a:p>
            <a:r>
              <a:rPr lang="en-US" dirty="0"/>
              <a:t>PC 1 – focuses on minimal constriction</a:t>
            </a:r>
          </a:p>
          <a:p>
            <a:r>
              <a:rPr lang="en-US" dirty="0"/>
              <a:t>PC 2 – differences in overall shape of the trajectory</a:t>
            </a:r>
          </a:p>
        </p:txBody>
      </p:sp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fPCA</a:t>
            </a:r>
            <a:r>
              <a:rPr lang="en-US" dirty="0"/>
              <a:t> - WPD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4181475" cy="4389120"/>
          </a:xfrm>
        </p:spPr>
        <p:txBody>
          <a:bodyPr/>
          <a:lstStyle/>
          <a:p>
            <a:r>
              <a:rPr lang="en-US" dirty="0"/>
              <a:t>PC 1: Difference in minimal constriction</a:t>
            </a:r>
          </a:p>
          <a:p>
            <a:r>
              <a:rPr lang="en-US" dirty="0"/>
              <a:t>PC 2:  Overall shape, difference in minimal constriction and recovery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E0BDBD8-8946-0F6E-EB7D-F76AD7A6D4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2192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Smoker vs Non-smoker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5219700" cy="4389120"/>
          </a:xfrm>
        </p:spPr>
        <p:txBody>
          <a:bodyPr/>
          <a:lstStyle/>
          <a:p>
            <a:r>
              <a:rPr lang="en-US" dirty="0"/>
              <a:t>Logistic Regression model regressing smoking status on 4 PCs or Scalar Features</a:t>
            </a:r>
          </a:p>
          <a:p>
            <a:pPr lvl="1"/>
            <a:r>
              <a:rPr lang="en-US" dirty="0"/>
              <a:t>Separate models for post and WPD values</a:t>
            </a:r>
          </a:p>
          <a:p>
            <a:r>
              <a:rPr lang="en-US" dirty="0"/>
              <a:t>Scalar Features (post or change): </a:t>
            </a:r>
          </a:p>
          <a:p>
            <a:pPr lvl="1"/>
            <a:r>
              <a:rPr lang="en-US" dirty="0"/>
              <a:t>Minimal Constriction</a:t>
            </a:r>
          </a:p>
          <a:p>
            <a:pPr lvl="1"/>
            <a:r>
              <a:rPr lang="en-US" dirty="0"/>
              <a:t>AUC</a:t>
            </a:r>
          </a:p>
          <a:p>
            <a:pPr lvl="1"/>
            <a:r>
              <a:rPr lang="en-US" dirty="0"/>
              <a:t>Slope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E10062-A0E3-7B3F-1DB0-56CCF9AD7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26" y="2028825"/>
            <a:ext cx="6438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DBB-8E17-3572-0321-DA379CBB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1277600" cy="1143000"/>
          </a:xfrm>
        </p:spPr>
        <p:txBody>
          <a:bodyPr>
            <a:noAutofit/>
          </a:bodyPr>
          <a:lstStyle/>
          <a:p>
            <a:r>
              <a:rPr lang="en-US" sz="4400" dirty="0"/>
              <a:t>PCs Association with </a:t>
            </a:r>
            <a:r>
              <a:rPr lang="en-US" sz="4400" dirty="0" err="1"/>
              <a:t>Demog</a:t>
            </a:r>
            <a:r>
              <a:rPr lang="en-US" sz="4400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B04B-5A86-625C-29BD-D9C73642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1182350" cy="4751070"/>
          </a:xfrm>
        </p:spPr>
        <p:txBody>
          <a:bodyPr>
            <a:normAutofit/>
          </a:bodyPr>
          <a:lstStyle/>
          <a:p>
            <a:r>
              <a:rPr lang="en-US" dirty="0"/>
              <a:t>Demographic Variables</a:t>
            </a:r>
          </a:p>
          <a:p>
            <a:pPr lvl="1"/>
            <a:r>
              <a:rPr lang="en-US" dirty="0"/>
              <a:t>Age, Sex, Weight, Height, BMI, Change in THC, Time from consumption to Post test</a:t>
            </a:r>
          </a:p>
          <a:p>
            <a:pPr lvl="1"/>
            <a:r>
              <a:rPr lang="en-US" dirty="0"/>
              <a:t>Linear regression models (except for Sex – logistic)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Post: BMI negatively associated with PC2 after adjust for other PCs (p = 0.03)</a:t>
            </a:r>
          </a:p>
          <a:p>
            <a:pPr lvl="1"/>
            <a:r>
              <a:rPr lang="en-US" dirty="0"/>
              <a:t>WPD</a:t>
            </a:r>
          </a:p>
          <a:p>
            <a:pPr lvl="2"/>
            <a:r>
              <a:rPr lang="en-US" sz="1800" dirty="0"/>
              <a:t>Weight negatively associated with PC 2 (p = 0.04) &amp; positively associated with PC5 (p = 0.009)</a:t>
            </a:r>
          </a:p>
          <a:p>
            <a:pPr lvl="2"/>
            <a:r>
              <a:rPr lang="en-US" sz="1800" dirty="0"/>
              <a:t>Height positively associated with PC5 (p = 0.006)</a:t>
            </a:r>
          </a:p>
          <a:p>
            <a:pPr lvl="2"/>
            <a:r>
              <a:rPr lang="en-US" sz="1800" dirty="0"/>
              <a:t>BMI positively associated with PC1 (p=0.049)</a:t>
            </a:r>
          </a:p>
          <a:p>
            <a:pPr lvl="2"/>
            <a:r>
              <a:rPr lang="en-US" sz="1800" dirty="0"/>
              <a:t>Male positively associated with PC5 (p=0.040)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478</Words>
  <Application>Microsoft Office PowerPoint</Application>
  <PresentationFormat>Widescreen</PresentationFormat>
  <Paragraphs>60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Palatino Linotype</vt:lpstr>
      <vt:lpstr>Wingdings 2</vt:lpstr>
      <vt:lpstr>Presentation on brainstorming</vt:lpstr>
      <vt:lpstr>Are there differences in pupil  response to a light stimulus between Marijuana daily, occasional and non-Users?</vt:lpstr>
      <vt:lpstr>Background</vt:lpstr>
      <vt:lpstr>Data</vt:lpstr>
      <vt:lpstr>Pupil Response Trajectories</vt:lpstr>
      <vt:lpstr>Post &amp; Within Person Difference (WPD) Trajectories</vt:lpstr>
      <vt:lpstr>fPCA – post </vt:lpstr>
      <vt:lpstr>fPCA - WPD</vt:lpstr>
      <vt:lpstr>Prediction of Smoker vs Non-smoker</vt:lpstr>
      <vt:lpstr>PCs Association with Demog Variables</vt:lpstr>
      <vt:lpstr>Function on Scalar Regression </vt:lpstr>
      <vt:lpstr>Model</vt:lpstr>
      <vt:lpstr>Mean Trajectories for Post &amp; WPD </vt:lpstr>
      <vt:lpstr>Differences btw Occasional &amp; Non-Users</vt:lpstr>
      <vt:lpstr>Differences btw Daily &amp; Non-Users</vt:lpstr>
      <vt:lpstr>Differences btw Daily &amp; Occasional</vt:lpstr>
      <vt:lpstr>Mean Trajectories of Smokers &amp; Non-Smokers</vt:lpstr>
      <vt:lpstr>Differences btw Smoker &amp; Non-Smoker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there differences in pupil  response to a light stimulus between Marijuana daily, occasional and non-Users?</dc:title>
  <dc:creator>Godbole, Suneeta</dc:creator>
  <cp:lastModifiedBy>Godbole, Suneeta</cp:lastModifiedBy>
  <cp:revision>3</cp:revision>
  <dcterms:created xsi:type="dcterms:W3CDTF">2022-11-10T07:49:54Z</dcterms:created>
  <dcterms:modified xsi:type="dcterms:W3CDTF">2022-11-10T15:34:47Z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